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8264" autoAdjust="0"/>
  </p:normalViewPr>
  <p:slideViewPr>
    <p:cSldViewPr snapToGrid="0">
      <p:cViewPr>
        <p:scale>
          <a:sx n="60" d="100"/>
          <a:sy n="60" d="100"/>
        </p:scale>
        <p:origin x="2386" y="-19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073C18-1FE9-4833-9FDC-83374355F732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3952F-E2E3-4B6F-93C2-1648E1729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798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Answers:</a:t>
            </a:r>
          </a:p>
          <a:p>
            <a:r>
              <a:rPr lang="en-US" dirty="0"/>
              <a:t>#3) subjects=Bethany, Cisco; verb=want; subject=it; verb is</a:t>
            </a:r>
          </a:p>
          <a:p>
            <a:r>
              <a:rPr lang="en-US" dirty="0"/>
              <a:t>#9) com means with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03952F-E2E3-4B6F-93C2-1648E1729A3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4458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Answers:</a:t>
            </a:r>
          </a:p>
          <a:p>
            <a:r>
              <a:rPr lang="en-US" dirty="0"/>
              <a:t>#3) students, their; Jane, she; girls, their</a:t>
            </a:r>
          </a:p>
          <a:p>
            <a:r>
              <a:rPr lang="en-US" dirty="0"/>
              <a:t>#8) employee and tool</a:t>
            </a:r>
          </a:p>
          <a:p>
            <a:r>
              <a:rPr lang="en-US" dirty="0"/>
              <a:t>#9) pro means forward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03952F-E2E3-4B6F-93C2-1648E1729A3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7095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Answers</a:t>
            </a:r>
          </a:p>
          <a:p>
            <a:r>
              <a:rPr lang="en-US" dirty="0"/>
              <a:t>#3) </a:t>
            </a:r>
          </a:p>
          <a:p>
            <a:pPr marL="285750" indent="-285750" algn="l">
              <a:buFontTx/>
              <a:buChar char="-"/>
            </a:pPr>
            <a:r>
              <a:rPr lang="en-US" sz="1200" b="0" dirty="0">
                <a:solidFill>
                  <a:schemeClr val="tx1"/>
                </a:solidFill>
              </a:rPr>
              <a:t>The bakery, the laundromat, and the post office are closed for the summer. </a:t>
            </a:r>
          </a:p>
          <a:p>
            <a:pPr marL="285750" indent="-285750" algn="l">
              <a:buFontTx/>
              <a:buChar char="-"/>
            </a:pPr>
            <a:r>
              <a:rPr lang="en-US" sz="1200" b="0" dirty="0">
                <a:solidFill>
                  <a:schemeClr val="tx1"/>
                </a:solidFill>
              </a:rPr>
              <a:t>We will, though, be able to place orders for pizza. </a:t>
            </a:r>
          </a:p>
          <a:p>
            <a:pPr marL="285750" indent="-285750" algn="l">
              <a:buFontTx/>
              <a:buChar char="-"/>
            </a:pPr>
            <a:r>
              <a:rPr lang="en-US" sz="1200" b="0" dirty="0">
                <a:solidFill>
                  <a:schemeClr val="tx1"/>
                </a:solidFill>
              </a:rPr>
              <a:t>If you look at your homework, you will see the notes you need. </a:t>
            </a:r>
          </a:p>
          <a:p>
            <a:pPr marL="285750" indent="-285750" algn="l">
              <a:buFontTx/>
              <a:buChar char="-"/>
            </a:pPr>
            <a:r>
              <a:rPr lang="en-US" sz="1200" b="0" dirty="0">
                <a:solidFill>
                  <a:schemeClr val="tx1"/>
                </a:solidFill>
              </a:rPr>
              <a:t>It will not be easy to stay at home, but we will make the best of it. </a:t>
            </a:r>
          </a:p>
          <a:p>
            <a:r>
              <a:rPr lang="en-US" dirty="0"/>
              <a:t>#9) de means opposite of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03952F-E2E3-4B6F-93C2-1648E1729A3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040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E125A-90BD-4224-B524-59BDC411AEFE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8F3E3-08F6-4ABA-BF51-841643207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569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E125A-90BD-4224-B524-59BDC411AEFE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8F3E3-08F6-4ABA-BF51-841643207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479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E125A-90BD-4224-B524-59BDC411AEFE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8F3E3-08F6-4ABA-BF51-841643207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800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E125A-90BD-4224-B524-59BDC411AEFE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8F3E3-08F6-4ABA-BF51-841643207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151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E125A-90BD-4224-B524-59BDC411AEFE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8F3E3-08F6-4ABA-BF51-841643207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50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E125A-90BD-4224-B524-59BDC411AEFE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8F3E3-08F6-4ABA-BF51-841643207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54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E125A-90BD-4224-B524-59BDC411AEFE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8F3E3-08F6-4ABA-BF51-841643207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459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E125A-90BD-4224-B524-59BDC411AEFE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8F3E3-08F6-4ABA-BF51-841643207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553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E125A-90BD-4224-B524-59BDC411AEFE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8F3E3-08F6-4ABA-BF51-841643207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886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E125A-90BD-4224-B524-59BDC411AEFE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8F3E3-08F6-4ABA-BF51-841643207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979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E125A-90BD-4224-B524-59BDC411AEFE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8F3E3-08F6-4ABA-BF51-841643207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294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E125A-90BD-4224-B524-59BDC411AEFE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8F3E3-08F6-4ABA-BF51-841643207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110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A35E7-C08E-40B2-9A7C-EBA8A4F158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3424136"/>
            <a:ext cx="7772400" cy="1723810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Student-Choice Menu Boards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Middle ELA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3C0C29-950A-4570-9133-5B8F363FF9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Julie Faulkner</a:t>
            </a:r>
          </a:p>
        </p:txBody>
      </p:sp>
    </p:spTree>
    <p:extLst>
      <p:ext uri="{BB962C8B-B14F-4D97-AF65-F5344CB8AC3E}">
        <p14:creationId xmlns:p14="http://schemas.microsoft.com/office/powerpoint/2010/main" val="2296994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F376672-4D97-469B-81EB-7AB607253496}"/>
              </a:ext>
            </a:extLst>
          </p:cNvPr>
          <p:cNvSpPr/>
          <p:nvPr/>
        </p:nvSpPr>
        <p:spPr>
          <a:xfrm>
            <a:off x="0" y="9727660"/>
            <a:ext cx="7772400" cy="33074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Alternate Process 6">
            <a:extLst>
              <a:ext uri="{FF2B5EF4-FFF2-40B4-BE49-F238E27FC236}">
                <a16:creationId xmlns:a16="http://schemas.microsoft.com/office/drawing/2014/main" id="{1C42E90D-DC26-42AE-98D9-339D5FBA98E5}"/>
              </a:ext>
            </a:extLst>
          </p:cNvPr>
          <p:cNvSpPr/>
          <p:nvPr/>
        </p:nvSpPr>
        <p:spPr>
          <a:xfrm>
            <a:off x="199929" y="505519"/>
            <a:ext cx="7372542" cy="938482"/>
          </a:xfrm>
          <a:prstGeom prst="flowChartAlternateProcess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B2B8B1D-4853-46E0-99B1-8C21225EE8B7}"/>
              </a:ext>
            </a:extLst>
          </p:cNvPr>
          <p:cNvSpPr txBox="1"/>
          <p:nvPr/>
        </p:nvSpPr>
        <p:spPr>
          <a:xfrm>
            <a:off x="0" y="136187"/>
            <a:ext cx="777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Name:_______________________________________ Date: ________________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5BE93F7-5DB5-4883-AC18-BC829AB94B5B}"/>
              </a:ext>
            </a:extLst>
          </p:cNvPr>
          <p:cNvSpPr txBox="1"/>
          <p:nvPr/>
        </p:nvSpPr>
        <p:spPr>
          <a:xfrm>
            <a:off x="267511" y="559261"/>
            <a:ext cx="72373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Student Choice Menu Board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</a:rPr>
              <a:t>Middle School ELA, Week #1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5423B3C-8FE2-4AED-A471-E2D13B21F1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7408197"/>
              </p:ext>
            </p:extLst>
          </p:nvPr>
        </p:nvGraphicFramePr>
        <p:xfrm>
          <a:off x="389106" y="2217904"/>
          <a:ext cx="6994188" cy="6787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1396">
                  <a:extLst>
                    <a:ext uri="{9D8B030D-6E8A-4147-A177-3AD203B41FA5}">
                      <a16:colId xmlns:a16="http://schemas.microsoft.com/office/drawing/2014/main" val="1195388252"/>
                    </a:ext>
                  </a:extLst>
                </a:gridCol>
                <a:gridCol w="2331396">
                  <a:extLst>
                    <a:ext uri="{9D8B030D-6E8A-4147-A177-3AD203B41FA5}">
                      <a16:colId xmlns:a16="http://schemas.microsoft.com/office/drawing/2014/main" val="3027544877"/>
                    </a:ext>
                  </a:extLst>
                </a:gridCol>
                <a:gridCol w="2331396">
                  <a:extLst>
                    <a:ext uri="{9D8B030D-6E8A-4147-A177-3AD203B41FA5}">
                      <a16:colId xmlns:a16="http://schemas.microsoft.com/office/drawing/2014/main" val="396428185"/>
                    </a:ext>
                  </a:extLst>
                </a:gridCol>
              </a:tblGrid>
              <a:tr h="2801226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#1) Create a metaphor to describe yourself. Create a simile to describe your friend.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#2) Watch your favorite movie and write a 75-100 word summary.  Start with one of the main characters, and elaborate on what that character wanted, what he/she faced as conflict, how that conflict was resolved, and what the outcome was.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#3) Underline the subjects and circle the verbs.</a:t>
                      </a:r>
                    </a:p>
                    <a:p>
                      <a:pPr marL="285750" indent="-285750" algn="ctr">
                        <a:buFontTx/>
                        <a:buChar char="-"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Bethany and Cisco want to play outside, but it is raining. </a:t>
                      </a:r>
                    </a:p>
                    <a:p>
                      <a:pPr marL="285750" indent="-285750" algn="ctr">
                        <a:buFontTx/>
                        <a:buChar char="-"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The dogs in the neighborhood barked all night long.</a:t>
                      </a:r>
                    </a:p>
                    <a:p>
                      <a:pPr marL="285750" indent="-285750" algn="ctr">
                        <a:buFontTx/>
                        <a:buChar char="-"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The sisters’ closets were messy. </a:t>
                      </a:r>
                    </a:p>
                    <a:p>
                      <a:pPr marL="285750" indent="-285750" algn="ctr">
                        <a:buFontTx/>
                        <a:buChar char="-"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Everyone should take his/her books home this weekend.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869115"/>
                  </a:ext>
                </a:extLst>
              </a:tr>
              <a:tr h="196109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#4) Look up a news article on </a:t>
                      </a:r>
                      <a:r>
                        <a:rPr lang="en-US" sz="1400" b="0" i="1" dirty="0">
                          <a:solidFill>
                            <a:schemeClr val="tx1"/>
                          </a:solidFill>
                        </a:rPr>
                        <a:t>timeforkids.com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or on </a:t>
                      </a:r>
                      <a:r>
                        <a:rPr lang="en-US" sz="1400" b="0" i="1" dirty="0">
                          <a:solidFill>
                            <a:schemeClr val="tx1"/>
                          </a:solidFill>
                        </a:rPr>
                        <a:t>educationworld.com </a:t>
                      </a:r>
                      <a:r>
                        <a:rPr lang="en-US" sz="1400" b="0" i="0" dirty="0">
                          <a:solidFill>
                            <a:schemeClr val="tx1"/>
                          </a:solidFill>
                        </a:rPr>
                        <a:t>about a current event.  Explain what is going on. Write about the article using the 5 </a:t>
                      </a:r>
                      <a:r>
                        <a:rPr lang="en-US" sz="1400" b="0" i="0" dirty="0" err="1">
                          <a:solidFill>
                            <a:schemeClr val="tx1"/>
                          </a:solidFill>
                        </a:rPr>
                        <a:t>Ws</a:t>
                      </a:r>
                      <a:r>
                        <a:rPr lang="en-US" sz="1400" b="0" i="0" dirty="0">
                          <a:solidFill>
                            <a:schemeClr val="tx1"/>
                          </a:solidFill>
                        </a:rPr>
                        <a:t>: Who, What, When, Where, Why, How. 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#5) Choose a chapter book. Read for 30 minutes.  Find at least three words you don’t know.  Use context clues to determine their meaning.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#6) Write about a time when you felt afraid. How did you get through that time?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1277255"/>
                  </a:ext>
                </a:extLst>
              </a:tr>
              <a:tr h="196109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#7) Write a poem to describe your favorite season.  At least 10 lines. Attempt a rhyme scheme.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#8) Choose a set of topics below. Then, make a Venn diagram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or a </a:t>
                      </a:r>
                      <a:r>
                        <a:rPr lang="en-US" sz="1400" b="0" smtClean="0">
                          <a:solidFill>
                            <a:schemeClr val="tx1"/>
                          </a:solidFill>
                        </a:rPr>
                        <a:t>fu</a:t>
                      </a:r>
                      <a:r>
                        <a:rPr lang="en-US" sz="1400" b="0" baseline="0" smtClean="0">
                          <a:solidFill>
                            <a:schemeClr val="tx1"/>
                          </a:solidFill>
                        </a:rPr>
                        <a:t>n video </a:t>
                      </a:r>
                      <a:r>
                        <a:rPr lang="en-US" sz="1400" b="0" smtClean="0">
                          <a:solidFill>
                            <a:schemeClr val="tx1"/>
                          </a:solidFill>
                        </a:rPr>
                        <a:t>to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compare and contrast them.  (football/basketball), (cheerleading/dance),  (books/movies).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#9) Write what the following prefix means: </a:t>
                      </a:r>
                      <a:r>
                        <a:rPr lang="en-US" sz="1400" b="0" i="1" dirty="0">
                          <a:solidFill>
                            <a:schemeClr val="tx1"/>
                          </a:solidFill>
                        </a:rPr>
                        <a:t>com- </a:t>
                      </a:r>
                      <a:r>
                        <a:rPr lang="en-US" sz="1400" b="0" i="0" dirty="0">
                          <a:solidFill>
                            <a:schemeClr val="tx1"/>
                          </a:solidFill>
                        </a:rPr>
                        <a:t>Now write three words using that prefix and a sentence using each word. </a:t>
                      </a:r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0088711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9962141F-B771-4F1C-8CA8-955195502F7A}"/>
              </a:ext>
            </a:extLst>
          </p:cNvPr>
          <p:cNvSpPr txBox="1"/>
          <p:nvPr/>
        </p:nvSpPr>
        <p:spPr>
          <a:xfrm>
            <a:off x="267511" y="1521821"/>
            <a:ext cx="72373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Select 6 of the 9 tasks here.  Use a separate sheet of paper to record your answers. Be sure to include the number of activity you choose.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2C1A422-D408-42F4-8F52-DF5B32FE3C85}"/>
              </a:ext>
            </a:extLst>
          </p:cNvPr>
          <p:cNvSpPr txBox="1"/>
          <p:nvPr/>
        </p:nvSpPr>
        <p:spPr>
          <a:xfrm>
            <a:off x="3035030" y="9855256"/>
            <a:ext cx="473737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" b="1" dirty="0">
                <a:solidFill>
                  <a:schemeClr val="bg1"/>
                </a:solidFill>
              </a:rPr>
              <a:t>© Julie Faulkner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D24DE4D-3482-45E8-8821-D86E9E7A366F}"/>
              </a:ext>
            </a:extLst>
          </p:cNvPr>
          <p:cNvSpPr txBox="1"/>
          <p:nvPr/>
        </p:nvSpPr>
        <p:spPr>
          <a:xfrm>
            <a:off x="199929" y="9072877"/>
            <a:ext cx="73725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Completed:_______ of _______		Neatness:______________</a:t>
            </a:r>
          </a:p>
          <a:p>
            <a:pPr algn="ctr"/>
            <a:r>
              <a:rPr lang="en-US" sz="1400" dirty="0"/>
              <a:t>Accuracy: __________________		Creativity:______________</a:t>
            </a:r>
          </a:p>
        </p:txBody>
      </p:sp>
    </p:spTree>
    <p:extLst>
      <p:ext uri="{BB962C8B-B14F-4D97-AF65-F5344CB8AC3E}">
        <p14:creationId xmlns:p14="http://schemas.microsoft.com/office/powerpoint/2010/main" val="1820017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F376672-4D97-469B-81EB-7AB607253496}"/>
              </a:ext>
            </a:extLst>
          </p:cNvPr>
          <p:cNvSpPr/>
          <p:nvPr/>
        </p:nvSpPr>
        <p:spPr>
          <a:xfrm>
            <a:off x="0" y="9727660"/>
            <a:ext cx="7772400" cy="33074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Alternate Process 6">
            <a:extLst>
              <a:ext uri="{FF2B5EF4-FFF2-40B4-BE49-F238E27FC236}">
                <a16:creationId xmlns:a16="http://schemas.microsoft.com/office/drawing/2014/main" id="{1C42E90D-DC26-42AE-98D9-339D5FBA98E5}"/>
              </a:ext>
            </a:extLst>
          </p:cNvPr>
          <p:cNvSpPr/>
          <p:nvPr/>
        </p:nvSpPr>
        <p:spPr>
          <a:xfrm>
            <a:off x="199929" y="505519"/>
            <a:ext cx="7372542" cy="938482"/>
          </a:xfrm>
          <a:prstGeom prst="flowChartAlternateProcess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B2B8B1D-4853-46E0-99B1-8C21225EE8B7}"/>
              </a:ext>
            </a:extLst>
          </p:cNvPr>
          <p:cNvSpPr txBox="1"/>
          <p:nvPr/>
        </p:nvSpPr>
        <p:spPr>
          <a:xfrm>
            <a:off x="0" y="136187"/>
            <a:ext cx="777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Name:_______________________________________ Date: ________________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5BE93F7-5DB5-4883-AC18-BC829AB94B5B}"/>
              </a:ext>
            </a:extLst>
          </p:cNvPr>
          <p:cNvSpPr txBox="1"/>
          <p:nvPr/>
        </p:nvSpPr>
        <p:spPr>
          <a:xfrm>
            <a:off x="267511" y="559261"/>
            <a:ext cx="72373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Student Choice Menu Board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</a:rPr>
              <a:t>Middle School ELA, Week #2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5423B3C-8FE2-4AED-A471-E2D13B21F1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9777791"/>
              </p:ext>
            </p:extLst>
          </p:nvPr>
        </p:nvGraphicFramePr>
        <p:xfrm>
          <a:off x="294518" y="2141704"/>
          <a:ext cx="7183365" cy="69072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4455">
                  <a:extLst>
                    <a:ext uri="{9D8B030D-6E8A-4147-A177-3AD203B41FA5}">
                      <a16:colId xmlns:a16="http://schemas.microsoft.com/office/drawing/2014/main" val="1195388252"/>
                    </a:ext>
                  </a:extLst>
                </a:gridCol>
                <a:gridCol w="2394455">
                  <a:extLst>
                    <a:ext uri="{9D8B030D-6E8A-4147-A177-3AD203B41FA5}">
                      <a16:colId xmlns:a16="http://schemas.microsoft.com/office/drawing/2014/main" val="3027544877"/>
                    </a:ext>
                  </a:extLst>
                </a:gridCol>
                <a:gridCol w="2394455">
                  <a:extLst>
                    <a:ext uri="{9D8B030D-6E8A-4147-A177-3AD203B41FA5}">
                      <a16:colId xmlns:a16="http://schemas.microsoft.com/office/drawing/2014/main" val="396428185"/>
                    </a:ext>
                  </a:extLst>
                </a:gridCol>
              </a:tblGrid>
              <a:tr h="2582193"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#1) Write a letter convincing your principal to allow you to bring your pet to school. Use correct letter format. </a:t>
                      </a:r>
                    </a:p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#2) Choose one episode from one of the following podcasts either on your device’s podcast app or online: </a:t>
                      </a:r>
                      <a:r>
                        <a:rPr lang="en-US" sz="1400" b="0" i="1" dirty="0">
                          <a:solidFill>
                            <a:schemeClr val="tx1"/>
                          </a:solidFill>
                        </a:rPr>
                        <a:t>Big Life Kids Podcast, </a:t>
                      </a:r>
                      <a:r>
                        <a:rPr lang="en-US" sz="1400" b="0" i="1" dirty="0" err="1">
                          <a:solidFill>
                            <a:schemeClr val="tx1"/>
                          </a:solidFill>
                        </a:rPr>
                        <a:t>Storynory</a:t>
                      </a:r>
                      <a:r>
                        <a:rPr lang="en-US" sz="1400" b="0" i="1" dirty="0">
                          <a:solidFill>
                            <a:schemeClr val="tx1"/>
                          </a:solidFill>
                        </a:rPr>
                        <a:t>, or Brains On!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. Write three interesting things from the podcast, two questions, and one other thing you wonder.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#3) Underline the pronouns and circle their antecedents. </a:t>
                      </a:r>
                    </a:p>
                    <a:p>
                      <a:pPr marL="285750" indent="-285750" algn="ctr">
                        <a:buFontTx/>
                        <a:buChar char="-"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The foreign exchange students will take their group picture tomorrow.</a:t>
                      </a:r>
                    </a:p>
                    <a:p>
                      <a:pPr marL="285750" indent="-285750" algn="ctr">
                        <a:buFontTx/>
                        <a:buChar char="-"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Miss Jane said she was going to grade essays at home.</a:t>
                      </a:r>
                    </a:p>
                    <a:p>
                      <a:pPr marL="285750" indent="-285750" algn="ctr">
                        <a:buFontTx/>
                        <a:buChar char="-"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The girls braided their hair. </a:t>
                      </a:r>
                    </a:p>
                    <a:p>
                      <a:pPr marL="285750" indent="-285750" algn="ctr">
                        <a:buFontTx/>
                        <a:buChar char="-"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Ms. Jackson is offering free homework help in her room.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869115"/>
                  </a:ext>
                </a:extLst>
              </a:tr>
              <a:tr h="1817057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#4) What is a problem you’d like to solve.  Explain how you would do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that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in a video or in written format. 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#5) Choose a chapter book, or continue reading your book from last week. Read for 30 minutes.  Find at least three words you don’t know.  Use context clues to determine their meaning.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#6) A Haiku poem originated in Japan.  It has 3 lines only.  The whole poem has a total of 17 syllables.  The first and last lines have 5 syllables. The second has 7.  Write a Haiku that describes your favorite place in nature.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1277255"/>
                  </a:ext>
                </a:extLst>
              </a:tr>
              <a:tr h="220223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#7) 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these two short sentences to complete the tasks below:</a:t>
                      </a:r>
                    </a:p>
                    <a:p>
                      <a:pPr algn="ctr"/>
                      <a:r>
                        <a:rPr lang="en-US" sz="14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Bill coaches soccer. Bill teaches math.</a:t>
                      </a:r>
                    </a:p>
                    <a:p>
                      <a:pPr marL="285750" indent="-285750" algn="ctr">
                        <a:buFontTx/>
                        <a:buChar char="-"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a compound verb to combine the sentences.</a:t>
                      </a:r>
                      <a:endParaRPr lang="en-US" sz="14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ctr">
                        <a:buFontTx/>
                        <a:buChar char="-"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a coordinating conjunction to combine the sentences.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#8) 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is the relationship of the underlined words in the analogy below? ___________</a:t>
                      </a:r>
                    </a:p>
                    <a:p>
                      <a:pPr algn="ctr"/>
                      <a:endParaRPr lang="en-US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400" i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fisherman</a:t>
                      </a:r>
                      <a:r>
                        <a:rPr lang="en-US" sz="14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is to </a:t>
                      </a:r>
                      <a:r>
                        <a:rPr lang="en-US" sz="1400" i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hook</a:t>
                      </a:r>
                      <a:r>
                        <a:rPr lang="en-US" sz="14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as </a:t>
                      </a:r>
                      <a:r>
                        <a:rPr lang="en-US" sz="1400" i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gardener</a:t>
                      </a:r>
                      <a:r>
                        <a:rPr lang="en-US" sz="14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is to </a:t>
                      </a:r>
                      <a:r>
                        <a:rPr lang="en-US" sz="1400" i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shovel</a:t>
                      </a:r>
                    </a:p>
                    <a:p>
                      <a:pPr algn="ctr"/>
                      <a:endParaRPr lang="en-US" sz="140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Write an analogy with a similar relationship.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#9) Write what the following prefix means: </a:t>
                      </a:r>
                      <a:r>
                        <a:rPr lang="en-US" sz="1400" b="0" i="1" dirty="0">
                          <a:solidFill>
                            <a:schemeClr val="tx1"/>
                          </a:solidFill>
                        </a:rPr>
                        <a:t>pro- </a:t>
                      </a:r>
                      <a:r>
                        <a:rPr lang="en-US" sz="1400" b="0" i="0" dirty="0">
                          <a:solidFill>
                            <a:schemeClr val="tx1"/>
                          </a:solidFill>
                        </a:rPr>
                        <a:t>Now write three words using that prefix and a sentence using each word. </a:t>
                      </a:r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0088711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9962141F-B771-4F1C-8CA8-955195502F7A}"/>
              </a:ext>
            </a:extLst>
          </p:cNvPr>
          <p:cNvSpPr txBox="1"/>
          <p:nvPr/>
        </p:nvSpPr>
        <p:spPr>
          <a:xfrm>
            <a:off x="267511" y="1521821"/>
            <a:ext cx="72373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Select 6 of the 9 tasks here.  Use a separate sheet of paper to record your answers. Be sure to include the number of activity you choose.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2C1A422-D408-42F4-8F52-DF5B32FE3C85}"/>
              </a:ext>
            </a:extLst>
          </p:cNvPr>
          <p:cNvSpPr txBox="1"/>
          <p:nvPr/>
        </p:nvSpPr>
        <p:spPr>
          <a:xfrm>
            <a:off x="3035030" y="9855256"/>
            <a:ext cx="473737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" b="1" dirty="0">
                <a:solidFill>
                  <a:schemeClr val="bg1"/>
                </a:solidFill>
              </a:rPr>
              <a:t>© Julie Faulkner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D24DE4D-3482-45E8-8821-D86E9E7A366F}"/>
              </a:ext>
            </a:extLst>
          </p:cNvPr>
          <p:cNvSpPr txBox="1"/>
          <p:nvPr/>
        </p:nvSpPr>
        <p:spPr>
          <a:xfrm>
            <a:off x="199929" y="9167722"/>
            <a:ext cx="73725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Completed:_______ of _______		Neatness:______________</a:t>
            </a:r>
          </a:p>
          <a:p>
            <a:pPr algn="ctr"/>
            <a:r>
              <a:rPr lang="en-US" sz="1400" dirty="0"/>
              <a:t>Accuracy: __________________		Creativity:______________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500790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F376672-4D97-469B-81EB-7AB607253496}"/>
              </a:ext>
            </a:extLst>
          </p:cNvPr>
          <p:cNvSpPr/>
          <p:nvPr/>
        </p:nvSpPr>
        <p:spPr>
          <a:xfrm>
            <a:off x="0" y="9727660"/>
            <a:ext cx="7772400" cy="33074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Alternate Process 6">
            <a:extLst>
              <a:ext uri="{FF2B5EF4-FFF2-40B4-BE49-F238E27FC236}">
                <a16:creationId xmlns:a16="http://schemas.microsoft.com/office/drawing/2014/main" id="{1C42E90D-DC26-42AE-98D9-339D5FBA98E5}"/>
              </a:ext>
            </a:extLst>
          </p:cNvPr>
          <p:cNvSpPr/>
          <p:nvPr/>
        </p:nvSpPr>
        <p:spPr>
          <a:xfrm>
            <a:off x="199929" y="505519"/>
            <a:ext cx="7372542" cy="938482"/>
          </a:xfrm>
          <a:prstGeom prst="flowChartAlternateProcess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B2B8B1D-4853-46E0-99B1-8C21225EE8B7}"/>
              </a:ext>
            </a:extLst>
          </p:cNvPr>
          <p:cNvSpPr txBox="1"/>
          <p:nvPr/>
        </p:nvSpPr>
        <p:spPr>
          <a:xfrm>
            <a:off x="0" y="136187"/>
            <a:ext cx="777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Name:_______________________________________ Date: ________________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5BE93F7-5DB5-4883-AC18-BC829AB94B5B}"/>
              </a:ext>
            </a:extLst>
          </p:cNvPr>
          <p:cNvSpPr txBox="1"/>
          <p:nvPr/>
        </p:nvSpPr>
        <p:spPr>
          <a:xfrm>
            <a:off x="267511" y="559261"/>
            <a:ext cx="72373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Student Choice Menu Board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</a:rPr>
              <a:t>Middle School ELA, Week #3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5423B3C-8FE2-4AED-A471-E2D13B21F1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1063527"/>
              </p:ext>
            </p:extLst>
          </p:nvPr>
        </p:nvGraphicFramePr>
        <p:xfrm>
          <a:off x="294518" y="2141703"/>
          <a:ext cx="7183365" cy="6972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4455">
                  <a:extLst>
                    <a:ext uri="{9D8B030D-6E8A-4147-A177-3AD203B41FA5}">
                      <a16:colId xmlns:a16="http://schemas.microsoft.com/office/drawing/2014/main" val="1195388252"/>
                    </a:ext>
                  </a:extLst>
                </a:gridCol>
                <a:gridCol w="2394455">
                  <a:extLst>
                    <a:ext uri="{9D8B030D-6E8A-4147-A177-3AD203B41FA5}">
                      <a16:colId xmlns:a16="http://schemas.microsoft.com/office/drawing/2014/main" val="3027544877"/>
                    </a:ext>
                  </a:extLst>
                </a:gridCol>
                <a:gridCol w="2394455">
                  <a:extLst>
                    <a:ext uri="{9D8B030D-6E8A-4147-A177-3AD203B41FA5}">
                      <a16:colId xmlns:a16="http://schemas.microsoft.com/office/drawing/2014/main" val="396428185"/>
                    </a:ext>
                  </a:extLst>
                </a:gridCol>
              </a:tblGrid>
              <a:tr h="2845319"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>
                          <a:solidFill>
                            <a:schemeClr val="tx1"/>
                          </a:solidFill>
                        </a:rPr>
                        <a:t>#1) Look up a news article on </a:t>
                      </a:r>
                      <a:r>
                        <a:rPr lang="en-US" sz="1300" b="0" i="1" dirty="0">
                          <a:solidFill>
                            <a:schemeClr val="tx1"/>
                          </a:solidFill>
                        </a:rPr>
                        <a:t>timeforkids.com </a:t>
                      </a:r>
                      <a:r>
                        <a:rPr lang="en-US" sz="1300" b="0" dirty="0">
                          <a:solidFill>
                            <a:schemeClr val="tx1"/>
                          </a:solidFill>
                        </a:rPr>
                        <a:t>or on </a:t>
                      </a:r>
                      <a:r>
                        <a:rPr lang="en-US" sz="1300" b="0" i="1" dirty="0">
                          <a:solidFill>
                            <a:schemeClr val="tx1"/>
                          </a:solidFill>
                        </a:rPr>
                        <a:t>educationworld.com </a:t>
                      </a:r>
                      <a:r>
                        <a:rPr lang="en-US" sz="1300" b="0" i="0" dirty="0">
                          <a:solidFill>
                            <a:schemeClr val="tx1"/>
                          </a:solidFill>
                        </a:rPr>
                        <a:t>about a current event.  Explain what is going on. Write about the article using the 5 </a:t>
                      </a:r>
                      <a:r>
                        <a:rPr lang="en-US" sz="1300" b="0" i="0" dirty="0" err="1">
                          <a:solidFill>
                            <a:schemeClr val="tx1"/>
                          </a:solidFill>
                        </a:rPr>
                        <a:t>Ws</a:t>
                      </a:r>
                      <a:r>
                        <a:rPr lang="en-US" sz="1300" b="0" i="0" dirty="0">
                          <a:solidFill>
                            <a:schemeClr val="tx1"/>
                          </a:solidFill>
                        </a:rPr>
                        <a:t>: Who, What, When, Where, Why, How. </a:t>
                      </a:r>
                      <a:endParaRPr lang="en-US" sz="13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>
                          <a:solidFill>
                            <a:schemeClr val="tx1"/>
                          </a:solidFill>
                        </a:rPr>
                        <a:t>#2) Choose one episode from one of the following podcasts either on your device’s podcast app or online: </a:t>
                      </a:r>
                      <a:r>
                        <a:rPr lang="en-US" sz="1300" b="0" i="1" dirty="0">
                          <a:solidFill>
                            <a:schemeClr val="tx1"/>
                          </a:solidFill>
                        </a:rPr>
                        <a:t>Big Life Kids Podcast, </a:t>
                      </a:r>
                      <a:r>
                        <a:rPr lang="en-US" sz="1300" b="0" i="1" dirty="0" err="1">
                          <a:solidFill>
                            <a:schemeClr val="tx1"/>
                          </a:solidFill>
                        </a:rPr>
                        <a:t>Storynory</a:t>
                      </a:r>
                      <a:r>
                        <a:rPr lang="en-US" sz="1300" b="0" i="1" dirty="0">
                          <a:solidFill>
                            <a:schemeClr val="tx1"/>
                          </a:solidFill>
                        </a:rPr>
                        <a:t>, or Brains On!</a:t>
                      </a:r>
                      <a:r>
                        <a:rPr lang="en-US" sz="1300" b="0" dirty="0">
                          <a:solidFill>
                            <a:schemeClr val="tx1"/>
                          </a:solidFill>
                        </a:rPr>
                        <a:t>. Write three interesting things from the podcast, two questions, and one other thing you wonder.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>
                          <a:solidFill>
                            <a:schemeClr val="tx1"/>
                          </a:solidFill>
                        </a:rPr>
                        <a:t>#3) Add commas in the following sentences where needed. </a:t>
                      </a:r>
                    </a:p>
                    <a:p>
                      <a:pPr marL="0" indent="0" algn="ctr">
                        <a:buFontTx/>
                        <a:buChar char="-"/>
                      </a:pPr>
                      <a:r>
                        <a:rPr lang="en-US" sz="1300" b="0" dirty="0">
                          <a:solidFill>
                            <a:schemeClr val="tx1"/>
                          </a:solidFill>
                        </a:rPr>
                        <a:t>The bakery the laundromat and the post office are closed for the summer. </a:t>
                      </a:r>
                    </a:p>
                    <a:p>
                      <a:pPr marL="0" indent="0" algn="ctr">
                        <a:buFontTx/>
                        <a:buChar char="-"/>
                      </a:pPr>
                      <a:r>
                        <a:rPr lang="en-US" sz="1300" b="0" dirty="0">
                          <a:solidFill>
                            <a:schemeClr val="tx1"/>
                          </a:solidFill>
                        </a:rPr>
                        <a:t>We will though be able to place orders for pizza. </a:t>
                      </a:r>
                    </a:p>
                    <a:p>
                      <a:pPr marL="0" indent="0" algn="ctr">
                        <a:buFontTx/>
                        <a:buChar char="-"/>
                      </a:pPr>
                      <a:r>
                        <a:rPr lang="en-US" sz="1300" b="0" dirty="0">
                          <a:solidFill>
                            <a:schemeClr val="tx1"/>
                          </a:solidFill>
                        </a:rPr>
                        <a:t>If you look at your homework you will see the notes you need. </a:t>
                      </a:r>
                    </a:p>
                    <a:p>
                      <a:pPr marL="0" indent="0" algn="ctr">
                        <a:buFontTx/>
                        <a:buChar char="-"/>
                      </a:pPr>
                      <a:r>
                        <a:rPr lang="en-US" sz="1300" b="0" dirty="0">
                          <a:solidFill>
                            <a:schemeClr val="tx1"/>
                          </a:solidFill>
                        </a:rPr>
                        <a:t>It will not be easy to stay at home but we will make the best of it.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869115"/>
                  </a:ext>
                </a:extLst>
              </a:tr>
              <a:tr h="1669992"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>
                          <a:solidFill>
                            <a:schemeClr val="tx1"/>
                          </a:solidFill>
                        </a:rPr>
                        <a:t>#4) Write a letter to your principal convincing him or her to implement a new club or sport (of your choice) at your school.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>
                          <a:solidFill>
                            <a:schemeClr val="tx1"/>
                          </a:solidFill>
                        </a:rPr>
                        <a:t>#5) Choose a chapter book or continue reading your book from last week. Read for 30 minutes.  Find at least three words you don’t know.  Use context clues to determine their meaning.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>
                          <a:solidFill>
                            <a:schemeClr val="tx1"/>
                          </a:solidFill>
                        </a:rPr>
                        <a:t>#6) The main idea of an acrostic poem is that the first letter of every line combined spells out a word if read down vertically. Write an acrostic poem for your first name.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1277255"/>
                  </a:ext>
                </a:extLst>
              </a:tr>
              <a:tr h="2456964"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>
                          <a:solidFill>
                            <a:schemeClr val="tx1"/>
                          </a:solidFill>
                        </a:rPr>
                        <a:t>#7) Research one of the following topics. Then, make a presentation with 5-6 slides to showcase the information. </a:t>
                      </a:r>
                    </a:p>
                    <a:p>
                      <a:pPr algn="ctr"/>
                      <a:r>
                        <a:rPr lang="en-US" sz="13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-How books are made</a:t>
                      </a:r>
                    </a:p>
                    <a:p>
                      <a:pPr algn="ctr"/>
                      <a:r>
                        <a:rPr lang="en-US" sz="13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-How many bugs are in the food we eat</a:t>
                      </a:r>
                    </a:p>
                    <a:p>
                      <a:pPr algn="ctr"/>
                      <a:r>
                        <a:rPr lang="en-US" sz="13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What a teen needs to know and able to do to get a driver’s license </a:t>
                      </a:r>
                      <a:endParaRPr lang="en-US" sz="13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>
                          <a:solidFill>
                            <a:schemeClr val="tx1"/>
                          </a:solidFill>
                        </a:rPr>
                        <a:t>#8) Choose one of the following starters and write the story that goes along with it. </a:t>
                      </a:r>
                    </a:p>
                    <a:p>
                      <a:pPr marL="285750" indent="-285750" algn="ctr">
                        <a:buFontTx/>
                        <a:buChar char="-"/>
                      </a:pPr>
                      <a:r>
                        <a:rPr lang="en-US" sz="1300" b="0" i="1" dirty="0">
                          <a:solidFill>
                            <a:schemeClr val="tx1"/>
                          </a:solidFill>
                        </a:rPr>
                        <a:t>I woke up yesterday in  a tree.</a:t>
                      </a:r>
                    </a:p>
                    <a:p>
                      <a:pPr marL="285750" indent="-285750" algn="ctr">
                        <a:buFontTx/>
                        <a:buChar char="-"/>
                      </a:pPr>
                      <a:r>
                        <a:rPr lang="en-US" sz="1300" b="0" i="1" dirty="0">
                          <a:solidFill>
                            <a:schemeClr val="tx1"/>
                          </a:solidFill>
                        </a:rPr>
                        <a:t>The news said an entire cruise ship of celebrities was stuck at sea. </a:t>
                      </a:r>
                    </a:p>
                    <a:p>
                      <a:pPr marL="285750" indent="-285750" algn="ctr">
                        <a:buFontTx/>
                        <a:buChar char="-"/>
                      </a:pPr>
                      <a:r>
                        <a:rPr lang="en-US" sz="1300" b="0" i="1" dirty="0">
                          <a:solidFill>
                            <a:schemeClr val="tx1"/>
                          </a:solidFill>
                        </a:rPr>
                        <a:t>The bell rang, and I sprinted toward my locker.  I had to get out oft here before…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>
                          <a:solidFill>
                            <a:schemeClr val="tx1"/>
                          </a:solidFill>
                        </a:rPr>
                        <a:t>#9) Write what the following prefix means: </a:t>
                      </a:r>
                      <a:r>
                        <a:rPr lang="en-US" sz="1300" b="0" i="1" dirty="0">
                          <a:solidFill>
                            <a:schemeClr val="tx1"/>
                          </a:solidFill>
                        </a:rPr>
                        <a:t>de- </a:t>
                      </a:r>
                      <a:r>
                        <a:rPr lang="en-US" sz="1300" b="0" i="0" dirty="0">
                          <a:solidFill>
                            <a:schemeClr val="tx1"/>
                          </a:solidFill>
                        </a:rPr>
                        <a:t>Now write three words using that prefix and a sentence using each word. </a:t>
                      </a:r>
                      <a:endParaRPr lang="en-US" sz="13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0088711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9962141F-B771-4F1C-8CA8-955195502F7A}"/>
              </a:ext>
            </a:extLst>
          </p:cNvPr>
          <p:cNvSpPr txBox="1"/>
          <p:nvPr/>
        </p:nvSpPr>
        <p:spPr>
          <a:xfrm>
            <a:off x="267511" y="1521821"/>
            <a:ext cx="72373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Select 6 of the 9 tasks here.  Use a separate sheet of paper to record your answers. Be sure to include the number of activity you choose.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2C1A422-D408-42F4-8F52-DF5B32FE3C85}"/>
              </a:ext>
            </a:extLst>
          </p:cNvPr>
          <p:cNvSpPr txBox="1"/>
          <p:nvPr/>
        </p:nvSpPr>
        <p:spPr>
          <a:xfrm>
            <a:off x="3035030" y="9855256"/>
            <a:ext cx="473737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" b="1" dirty="0">
                <a:solidFill>
                  <a:schemeClr val="bg1"/>
                </a:solidFill>
              </a:rPr>
              <a:t>© Julie Faulkner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D24DE4D-3482-45E8-8821-D86E9E7A366F}"/>
              </a:ext>
            </a:extLst>
          </p:cNvPr>
          <p:cNvSpPr txBox="1"/>
          <p:nvPr/>
        </p:nvSpPr>
        <p:spPr>
          <a:xfrm>
            <a:off x="199929" y="9167722"/>
            <a:ext cx="73725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Completed:_______ of _______		Neatness:______________</a:t>
            </a:r>
          </a:p>
          <a:p>
            <a:pPr algn="ctr"/>
            <a:r>
              <a:rPr lang="en-US" sz="1400" dirty="0"/>
              <a:t>Accuracy: __________________		Creativity:______________</a:t>
            </a:r>
          </a:p>
        </p:txBody>
      </p:sp>
    </p:spTree>
    <p:extLst>
      <p:ext uri="{BB962C8B-B14F-4D97-AF65-F5344CB8AC3E}">
        <p14:creationId xmlns:p14="http://schemas.microsoft.com/office/powerpoint/2010/main" val="3980131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150</TotalTime>
  <Words>1316</Words>
  <Application>Microsoft Office PowerPoint</Application>
  <PresentationFormat>Custom</PresentationFormat>
  <Paragraphs>92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Student-Choice Menu Boards Middle ELA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Student-Choice Menu Boards Middle to High School ELA</dc:title>
  <dc:creator>Julie Faulkner</dc:creator>
  <cp:lastModifiedBy>Windows User</cp:lastModifiedBy>
  <cp:revision>30</cp:revision>
  <dcterms:created xsi:type="dcterms:W3CDTF">2020-03-17T21:28:46Z</dcterms:created>
  <dcterms:modified xsi:type="dcterms:W3CDTF">2020-04-06T21:04:15Z</dcterms:modified>
</cp:coreProperties>
</file>